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5" r:id="rId10"/>
    <p:sldId id="261" r:id="rId11"/>
    <p:sldId id="262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CC"/>
    <a:srgbClr val="0099FF"/>
    <a:srgbClr val="0033CC"/>
    <a:srgbClr val="990000"/>
    <a:srgbClr val="000000"/>
    <a:srgbClr val="960000"/>
    <a:srgbClr val="8A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2BB220-3F2C-4188-B7CE-85D46D3B53AD}" v="12" dt="2021-10-21T14:24:06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469" autoAdjust="0"/>
    <p:restoredTop sz="90929"/>
  </p:normalViewPr>
  <p:slideViewPr>
    <p:cSldViewPr>
      <p:cViewPr varScale="1">
        <p:scale>
          <a:sx n="82" d="100"/>
          <a:sy n="82" d="100"/>
        </p:scale>
        <p:origin x="1910" y="7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8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Hollis" userId="2c31e624c9c946b7" providerId="LiveId" clId="{D62BB220-3F2C-4188-B7CE-85D46D3B53AD}"/>
    <pc:docChg chg="custSel modSld sldOrd">
      <pc:chgData name="Ron Hollis" userId="2c31e624c9c946b7" providerId="LiveId" clId="{D62BB220-3F2C-4188-B7CE-85D46D3B53AD}" dt="2021-10-21T15:52:38.769" v="1714" actId="113"/>
      <pc:docMkLst>
        <pc:docMk/>
      </pc:docMkLst>
      <pc:sldChg chg="addSp delSp modSp mod">
        <pc:chgData name="Ron Hollis" userId="2c31e624c9c946b7" providerId="LiveId" clId="{D62BB220-3F2C-4188-B7CE-85D46D3B53AD}" dt="2021-10-21T12:46:40.395" v="183" actId="404"/>
        <pc:sldMkLst>
          <pc:docMk/>
          <pc:sldMk cId="0" sldId="256"/>
        </pc:sldMkLst>
        <pc:spChg chg="mod">
          <ac:chgData name="Ron Hollis" userId="2c31e624c9c946b7" providerId="LiveId" clId="{D62BB220-3F2C-4188-B7CE-85D46D3B53AD}" dt="2021-10-20T17:24:55.121" v="33" actId="20577"/>
          <ac:spMkLst>
            <pc:docMk/>
            <pc:sldMk cId="0" sldId="256"/>
            <ac:spMk id="2" creationId="{83ABBAE1-1281-4DCE-83B2-E548324C2F87}"/>
          </ac:spMkLst>
        </pc:spChg>
        <pc:spChg chg="add del mod">
          <ac:chgData name="Ron Hollis" userId="2c31e624c9c946b7" providerId="LiveId" clId="{D62BB220-3F2C-4188-B7CE-85D46D3B53AD}" dt="2021-10-20T17:24:50.946" v="27" actId="478"/>
          <ac:spMkLst>
            <pc:docMk/>
            <pc:sldMk cId="0" sldId="256"/>
            <ac:spMk id="3" creationId="{44F77A72-2231-45E1-B7B5-67147730B3CE}"/>
          </ac:spMkLst>
        </pc:spChg>
        <pc:spChg chg="mod">
          <ac:chgData name="Ron Hollis" userId="2c31e624c9c946b7" providerId="LiveId" clId="{D62BB220-3F2C-4188-B7CE-85D46D3B53AD}" dt="2021-10-21T12:46:40.395" v="183" actId="404"/>
          <ac:spMkLst>
            <pc:docMk/>
            <pc:sldMk cId="0" sldId="256"/>
            <ac:spMk id="41986" creationId="{6012E6E7-D515-45D1-B1BF-6029159039A1}"/>
          </ac:spMkLst>
        </pc:spChg>
      </pc:sldChg>
      <pc:sldChg chg="addSp modSp mod">
        <pc:chgData name="Ron Hollis" userId="2c31e624c9c946b7" providerId="LiveId" clId="{D62BB220-3F2C-4188-B7CE-85D46D3B53AD}" dt="2021-10-21T13:48:50.068" v="1306" actId="207"/>
        <pc:sldMkLst>
          <pc:docMk/>
          <pc:sldMk cId="0" sldId="257"/>
        </pc:sldMkLst>
        <pc:spChg chg="add mod">
          <ac:chgData name="Ron Hollis" userId="2c31e624c9c946b7" providerId="LiveId" clId="{D62BB220-3F2C-4188-B7CE-85D46D3B53AD}" dt="2021-10-21T13:48:50.068" v="1306" actId="207"/>
          <ac:spMkLst>
            <pc:docMk/>
            <pc:sldMk cId="0" sldId="257"/>
            <ac:spMk id="3" creationId="{94133977-6C05-41EE-9A2E-2F01D41620F9}"/>
          </ac:spMkLst>
        </pc:spChg>
      </pc:sldChg>
      <pc:sldChg chg="modSp mod">
        <pc:chgData name="Ron Hollis" userId="2c31e624c9c946b7" providerId="LiveId" clId="{D62BB220-3F2C-4188-B7CE-85D46D3B53AD}" dt="2021-10-21T13:01:10.695" v="223" actId="20577"/>
        <pc:sldMkLst>
          <pc:docMk/>
          <pc:sldMk cId="2373743608" sldId="258"/>
        </pc:sldMkLst>
        <pc:spChg chg="mod">
          <ac:chgData name="Ron Hollis" userId="2c31e624c9c946b7" providerId="LiveId" clId="{D62BB220-3F2C-4188-B7CE-85D46D3B53AD}" dt="2021-10-21T13:01:10.695" v="223" actId="20577"/>
          <ac:spMkLst>
            <pc:docMk/>
            <pc:sldMk cId="2373743608" sldId="258"/>
            <ac:spMk id="3" creationId="{8C12F116-6009-4EDF-BE03-9D7CA16E6D20}"/>
          </ac:spMkLst>
        </pc:spChg>
      </pc:sldChg>
      <pc:sldChg chg="modSp mod">
        <pc:chgData name="Ron Hollis" userId="2c31e624c9c946b7" providerId="LiveId" clId="{D62BB220-3F2C-4188-B7CE-85D46D3B53AD}" dt="2021-10-21T13:18:03.679" v="747" actId="20577"/>
        <pc:sldMkLst>
          <pc:docMk/>
          <pc:sldMk cId="1313897261" sldId="259"/>
        </pc:sldMkLst>
        <pc:spChg chg="mod">
          <ac:chgData name="Ron Hollis" userId="2c31e624c9c946b7" providerId="LiveId" clId="{D62BB220-3F2C-4188-B7CE-85D46D3B53AD}" dt="2021-10-21T13:18:03.679" v="747" actId="20577"/>
          <ac:spMkLst>
            <pc:docMk/>
            <pc:sldMk cId="1313897261" sldId="259"/>
            <ac:spMk id="3" creationId="{77CAF585-5E16-4F52-BA82-4650174A4A14}"/>
          </ac:spMkLst>
        </pc:spChg>
      </pc:sldChg>
      <pc:sldChg chg="addSp modSp mod">
        <pc:chgData name="Ron Hollis" userId="2c31e624c9c946b7" providerId="LiveId" clId="{D62BB220-3F2C-4188-B7CE-85D46D3B53AD}" dt="2021-10-21T13:50:16.099" v="1308" actId="1076"/>
        <pc:sldMkLst>
          <pc:docMk/>
          <pc:sldMk cId="621966404" sldId="260"/>
        </pc:sldMkLst>
        <pc:spChg chg="mod">
          <ac:chgData name="Ron Hollis" userId="2c31e624c9c946b7" providerId="LiveId" clId="{D62BB220-3F2C-4188-B7CE-85D46D3B53AD}" dt="2021-10-21T13:50:09.864" v="1307" actId="403"/>
          <ac:spMkLst>
            <pc:docMk/>
            <pc:sldMk cId="621966404" sldId="260"/>
            <ac:spMk id="3" creationId="{94FE324B-51D6-4B1D-9026-979416842098}"/>
          </ac:spMkLst>
        </pc:spChg>
        <pc:spChg chg="add mod">
          <ac:chgData name="Ron Hollis" userId="2c31e624c9c946b7" providerId="LiveId" clId="{D62BB220-3F2C-4188-B7CE-85D46D3B53AD}" dt="2021-10-21T13:50:16.099" v="1308" actId="1076"/>
          <ac:spMkLst>
            <pc:docMk/>
            <pc:sldMk cId="621966404" sldId="260"/>
            <ac:spMk id="4" creationId="{893EE168-3B24-4D81-95E7-B588691D499D}"/>
          </ac:spMkLst>
        </pc:spChg>
      </pc:sldChg>
      <pc:sldChg chg="modSp mod">
        <pc:chgData name="Ron Hollis" userId="2c31e624c9c946b7" providerId="LiveId" clId="{D62BB220-3F2C-4188-B7CE-85D46D3B53AD}" dt="2021-10-21T14:24:06.760" v="1690" actId="403"/>
        <pc:sldMkLst>
          <pc:docMk/>
          <pc:sldMk cId="1683210290" sldId="261"/>
        </pc:sldMkLst>
        <pc:spChg chg="mod">
          <ac:chgData name="Ron Hollis" userId="2c31e624c9c946b7" providerId="LiveId" clId="{D62BB220-3F2C-4188-B7CE-85D46D3B53AD}" dt="2021-10-21T14:24:06.760" v="1690" actId="403"/>
          <ac:spMkLst>
            <pc:docMk/>
            <pc:sldMk cId="1683210290" sldId="261"/>
            <ac:spMk id="3" creationId="{A4ABFAE4-CA5E-4852-8A24-545B94F6F4D1}"/>
          </ac:spMkLst>
        </pc:spChg>
      </pc:sldChg>
      <pc:sldChg chg="modSp mod">
        <pc:chgData name="Ron Hollis" userId="2c31e624c9c946b7" providerId="LiveId" clId="{D62BB220-3F2C-4188-B7CE-85D46D3B53AD}" dt="2021-10-21T13:23:43.597" v="1096" actId="20577"/>
        <pc:sldMkLst>
          <pc:docMk/>
          <pc:sldMk cId="1659445606" sldId="263"/>
        </pc:sldMkLst>
        <pc:spChg chg="mod">
          <ac:chgData name="Ron Hollis" userId="2c31e624c9c946b7" providerId="LiveId" clId="{D62BB220-3F2C-4188-B7CE-85D46D3B53AD}" dt="2021-10-21T13:23:43.597" v="1096" actId="20577"/>
          <ac:spMkLst>
            <pc:docMk/>
            <pc:sldMk cId="1659445606" sldId="263"/>
            <ac:spMk id="3" creationId="{689CD690-A4DD-4998-88D0-4678A78EBA39}"/>
          </ac:spMkLst>
        </pc:spChg>
      </pc:sldChg>
      <pc:sldChg chg="modSp mod">
        <pc:chgData name="Ron Hollis" userId="2c31e624c9c946b7" providerId="LiveId" clId="{D62BB220-3F2C-4188-B7CE-85D46D3B53AD}" dt="2021-10-21T14:28:59.808" v="1699" actId="20577"/>
        <pc:sldMkLst>
          <pc:docMk/>
          <pc:sldMk cId="3025579049" sldId="264"/>
        </pc:sldMkLst>
        <pc:spChg chg="mod">
          <ac:chgData name="Ron Hollis" userId="2c31e624c9c946b7" providerId="LiveId" clId="{D62BB220-3F2C-4188-B7CE-85D46D3B53AD}" dt="2021-10-21T14:26:15.506" v="1695" actId="20577"/>
          <ac:spMkLst>
            <pc:docMk/>
            <pc:sldMk cId="3025579049" sldId="264"/>
            <ac:spMk id="2" creationId="{DA4CFCCE-92D4-4EB6-BBB6-8168686C6696}"/>
          </ac:spMkLst>
        </pc:spChg>
        <pc:spChg chg="mod">
          <ac:chgData name="Ron Hollis" userId="2c31e624c9c946b7" providerId="LiveId" clId="{D62BB220-3F2C-4188-B7CE-85D46D3B53AD}" dt="2021-10-21T14:28:59.808" v="1699" actId="20577"/>
          <ac:spMkLst>
            <pc:docMk/>
            <pc:sldMk cId="3025579049" sldId="264"/>
            <ac:spMk id="3" creationId="{98C5D04E-F6B6-49D0-81CC-B4CEBE8175AA}"/>
          </ac:spMkLst>
        </pc:spChg>
      </pc:sldChg>
      <pc:sldChg chg="modSp mod">
        <pc:chgData name="Ron Hollis" userId="2c31e624c9c946b7" providerId="LiveId" clId="{D62BB220-3F2C-4188-B7CE-85D46D3B53AD}" dt="2021-10-21T14:23:45.867" v="1689" actId="20577"/>
        <pc:sldMkLst>
          <pc:docMk/>
          <pc:sldMk cId="371047339" sldId="265"/>
        </pc:sldMkLst>
        <pc:spChg chg="mod">
          <ac:chgData name="Ron Hollis" userId="2c31e624c9c946b7" providerId="LiveId" clId="{D62BB220-3F2C-4188-B7CE-85D46D3B53AD}" dt="2021-10-21T14:23:45.867" v="1689" actId="20577"/>
          <ac:spMkLst>
            <pc:docMk/>
            <pc:sldMk cId="371047339" sldId="265"/>
            <ac:spMk id="3" creationId="{B60E849F-DA42-4604-8245-8C86AAFF682D}"/>
          </ac:spMkLst>
        </pc:spChg>
      </pc:sldChg>
      <pc:sldChg chg="modSp mod ord">
        <pc:chgData name="Ron Hollis" userId="2c31e624c9c946b7" providerId="LiveId" clId="{D62BB220-3F2C-4188-B7CE-85D46D3B53AD}" dt="2021-10-21T15:52:38.769" v="1714" actId="113"/>
        <pc:sldMkLst>
          <pc:docMk/>
          <pc:sldMk cId="3809658172" sldId="266"/>
        </pc:sldMkLst>
        <pc:spChg chg="mod">
          <ac:chgData name="Ron Hollis" userId="2c31e624c9c946b7" providerId="LiveId" clId="{D62BB220-3F2C-4188-B7CE-85D46D3B53AD}" dt="2021-10-21T15:52:38.769" v="1714" actId="113"/>
          <ac:spMkLst>
            <pc:docMk/>
            <pc:sldMk cId="3809658172" sldId="266"/>
            <ac:spMk id="3" creationId="{B988F0A3-3FB4-4369-930E-E5384FED704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AC523CA2-0805-469E-B614-57D5876D6A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5D3E1344-1F27-47AA-8629-11437ECF5F8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FA8A143-D951-4E92-B68D-78356ACD052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4C549DBA-1B00-4EC9-97AC-F3B21C3BBE1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2A96B1AD-5BF6-4BD8-8E3C-FCA4AA5F9F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>
            <a:extLst>
              <a:ext uri="{FF2B5EF4-FFF2-40B4-BE49-F238E27FC236}">
                <a16:creationId xmlns:a16="http://schemas.microsoft.com/office/drawing/2014/main" id="{31C8738C-3250-46F6-A8CB-08FBC457DF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812867-66B2-4A25-A047-62FA2C08BF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63AA422-F1B3-43B6-BE69-A14DD9593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8A040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A0E5B2B2-5D2A-4BC8-9895-14F4AA2DC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5D8A48D7-9EBD-43DB-8B00-81B21BF8BBB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572000" y="4876800"/>
            <a:ext cx="4572000" cy="152400"/>
          </a:xfrm>
          <a:prstGeom prst="roundRect">
            <a:avLst>
              <a:gd name="adj" fmla="val 0"/>
            </a:avLst>
          </a:pr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lang="en-US" sz="2400" dirty="0" smtClean="0">
                <a:solidFill>
                  <a:srgbClr val="96000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F5D2A14-1735-4052-9917-A97A24552E1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1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9ED1A-0EE6-4AC6-9B06-61FF82464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5DADC-F9EA-4893-B118-5530C5493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90B17-5603-4A4E-A130-F6F3D154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025" y="6343650"/>
            <a:ext cx="587375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A5B6C8-13E7-4E6D-850C-C60D842BC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48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924300" cy="472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62500" y="1371600"/>
            <a:ext cx="3924300" cy="4724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4ED60-5954-475D-AF29-21ABF2FC9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30157-EB53-4A71-A3DA-5A730736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370B1-F0AA-4338-A0A9-39610736C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2CF2E7-BE9E-4848-A2E0-3745D3BB79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21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>
            <a:extLst>
              <a:ext uri="{FF2B5EF4-FFF2-40B4-BE49-F238E27FC236}">
                <a16:creationId xmlns:a16="http://schemas.microsoft.com/office/drawing/2014/main" id="{2A73AA34-4C78-4E97-B143-DCAF42D186B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2016" cy="4320"/>
          </a:xfrm>
        </p:grpSpPr>
        <p:sp>
          <p:nvSpPr>
            <p:cNvPr id="1027" name="Rectangle 3">
              <a:extLst>
                <a:ext uri="{FF2B5EF4-FFF2-40B4-BE49-F238E27FC236}">
                  <a16:creationId xmlns:a16="http://schemas.microsoft.com/office/drawing/2014/main" id="{DEF2EC6D-156F-4053-83BA-316BACA72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6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" name="Rectangle 4">
              <a:extLst>
                <a:ext uri="{FF2B5EF4-FFF2-40B4-BE49-F238E27FC236}">
                  <a16:creationId xmlns:a16="http://schemas.microsoft.com/office/drawing/2014/main" id="{BA9F8483-78E3-4B3B-A9A0-BC122EE55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0"/>
              <a:ext cx="1584" cy="480"/>
            </a:xfrm>
            <a:prstGeom prst="rect">
              <a:avLst/>
            </a:prstGeom>
            <a:solidFill>
              <a:srgbClr val="96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D2714BC1-FA44-44FB-BB67-02424EB14308}"/>
              </a:ext>
            </a:extLst>
          </p:cNvPr>
          <p:cNvSpPr/>
          <p:nvPr userDrawn="1"/>
        </p:nvSpPr>
        <p:spPr bwMode="auto">
          <a:xfrm>
            <a:off x="304800" y="762000"/>
            <a:ext cx="2057400" cy="6096000"/>
          </a:xfrm>
          <a:prstGeom prst="rect">
            <a:avLst/>
          </a:prstGeom>
          <a:solidFill>
            <a:schemeClr val="bg1"/>
          </a:solidFill>
          <a:ln w="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029" name="AutoShape 5">
            <a:extLst>
              <a:ext uri="{FF2B5EF4-FFF2-40B4-BE49-F238E27FC236}">
                <a16:creationId xmlns:a16="http://schemas.microsoft.com/office/drawing/2014/main" id="{45E5AF3A-5D1D-4B44-B79E-5C8253A3B9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304800"/>
            <a:ext cx="8839200" cy="990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D6DF3D3D-BE27-48B3-A8C9-2FF1F36EC9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8">
            <a:extLst>
              <a:ext uri="{FF2B5EF4-FFF2-40B4-BE49-F238E27FC236}">
                <a16:creationId xmlns:a16="http://schemas.microsoft.com/office/drawing/2014/main" id="{2DE17D3B-C64E-483A-A6EE-C67449D3F1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8153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1CA6DFC7-F3E6-4BCD-A2C0-80B02E7AE0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CC5BF99C-1A4A-44A8-BBB3-6394071FE9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AutoShape 12">
            <a:extLst>
              <a:ext uri="{FF2B5EF4-FFF2-40B4-BE49-F238E27FC236}">
                <a16:creationId xmlns:a16="http://schemas.microsoft.com/office/drawing/2014/main" id="{EB962550-7660-4C66-BEE6-D8614FFB8B6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04800" y="1143000"/>
            <a:ext cx="8839200" cy="76200"/>
          </a:xfrm>
          <a:prstGeom prst="roundRect">
            <a:avLst>
              <a:gd name="adj" fmla="val 0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" panose="05000000000000000000" pitchFamily="2" charset="2"/>
        <a:buChar char="l"/>
        <a:defRPr sz="2400">
          <a:solidFill>
            <a:srgbClr val="96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0000"/>
        </a:buClr>
        <a:buSzPct val="65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60000"/>
        </a:buClr>
        <a:buSzPct val="65000"/>
        <a:buFont typeface="Wingdings" panose="05000000000000000000" pitchFamily="2" charset="2"/>
        <a:buChar char="l"/>
        <a:defRPr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0000"/>
        </a:buClr>
        <a:buSzPct val="65000"/>
        <a:buChar char="–"/>
        <a:defRPr sz="16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60000"/>
        </a:buClr>
        <a:buSzPct val="65000"/>
        <a:buFont typeface="Wingdings" panose="05000000000000000000" pitchFamily="2" charset="2"/>
        <a:buChar char="l"/>
        <a:defRPr sz="16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60000"/>
        </a:buClr>
        <a:buFont typeface="Wingdings" pitchFamily="2" charset="2"/>
        <a:buChar char="l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60000"/>
        </a:buClr>
        <a:buFont typeface="Wingdings" pitchFamily="2" charset="2"/>
        <a:buChar char="l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60000"/>
        </a:buClr>
        <a:buFont typeface="Wingdings" pitchFamily="2" charset="2"/>
        <a:buChar char="l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60000"/>
        </a:buClr>
        <a:buFont typeface="Wingdings" pitchFamily="2" charset="2"/>
        <a:buChar char="l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on@ronhollis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nhollis.net/marauders-athletic-booster-club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nhollis.net/performance-mgt-system-for-student-athlet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012E6E7-D515-45D1-B1BF-6029159039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z="3200" dirty="0"/>
              <a:t>Marauders Athletic Booster Club (MABC)</a:t>
            </a:r>
            <a:br>
              <a:rPr sz="3200" dirty="0"/>
            </a:br>
            <a:r>
              <a:rPr sz="3200" dirty="0"/>
              <a:t>Leadership </a:t>
            </a:r>
            <a:r>
              <a:rPr lang="en-US" sz="3200" dirty="0"/>
              <a:t>Kickoff</a:t>
            </a:r>
            <a:br>
              <a:rPr lang="en-US" sz="3200" dirty="0"/>
            </a:br>
            <a:r>
              <a:rPr lang="en-US" sz="3200" dirty="0"/>
              <a:t>Meeting</a:t>
            </a:r>
            <a:endParaRPr sz="3200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C5BE567-B40E-4887-842F-5E778B611CB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83604" y="4800600"/>
            <a:ext cx="2946400" cy="1822450"/>
          </a:xfrm>
        </p:spPr>
        <p:txBody>
          <a:bodyPr/>
          <a:lstStyle/>
          <a:p>
            <a:pPr algn="ctr" eaLnBrk="1" hangingPunct="1"/>
            <a:r>
              <a:rPr altLang="en-US" dirty="0"/>
              <a:t>October 21,2021</a:t>
            </a:r>
          </a:p>
        </p:txBody>
      </p:sp>
      <p:pic>
        <p:nvPicPr>
          <p:cNvPr id="5126" name="Picture 6" descr="Clearwater Central Catholic High School Logo">
            <a:extLst>
              <a:ext uri="{FF2B5EF4-FFF2-40B4-BE49-F238E27FC236}">
                <a16:creationId xmlns:a16="http://schemas.microsoft.com/office/drawing/2014/main" id="{3C627DE7-E475-46ED-93CF-1CD689EC6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62600"/>
            <a:ext cx="4114800" cy="884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ABBAE1-1281-4DCE-83B2-E548324C2F87}"/>
              </a:ext>
            </a:extLst>
          </p:cNvPr>
          <p:cNvSpPr txBox="1"/>
          <p:nvPr/>
        </p:nvSpPr>
        <p:spPr>
          <a:xfrm rot="19920882">
            <a:off x="9220200" y="2209800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RECORD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B7DF2-2034-48B0-973B-8FADE7240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BFAE4-CA5E-4852-8A24-545B94F6F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Club Name</a:t>
            </a:r>
          </a:p>
          <a:p>
            <a:pPr lvl="1"/>
            <a:r>
              <a:rPr lang="en-US" sz="1800" dirty="0"/>
              <a:t>Marauders Athletic Booster Club (MABC)</a:t>
            </a:r>
            <a:br>
              <a:rPr lang="en-US" sz="1800" dirty="0"/>
            </a:br>
            <a:endParaRPr lang="en-US" sz="1800" dirty="0"/>
          </a:p>
          <a:p>
            <a:r>
              <a:rPr lang="en-US" sz="2000" dirty="0"/>
              <a:t>Communicate</a:t>
            </a:r>
          </a:p>
          <a:p>
            <a:pPr lvl="1"/>
            <a:r>
              <a:rPr lang="en-US" sz="1800" dirty="0"/>
              <a:t>With me at Text/call me anytime: 678-800-9876 or email me at 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ron@ronhollis.com</a:t>
            </a:r>
            <a:endParaRPr lang="en-US" sz="1800" dirty="0"/>
          </a:p>
          <a:p>
            <a:pPr lvl="1"/>
            <a:r>
              <a:rPr lang="en-US" sz="1800" dirty="0"/>
              <a:t>BAND group?</a:t>
            </a:r>
          </a:p>
          <a:p>
            <a:pPr lvl="1"/>
            <a:endParaRPr lang="en-US" sz="1800" dirty="0"/>
          </a:p>
          <a:p>
            <a:r>
              <a:rPr lang="en-US" sz="2000" dirty="0"/>
              <a:t>Ideal times for meetings and call?</a:t>
            </a:r>
          </a:p>
          <a:p>
            <a:pPr lvl="1"/>
            <a:r>
              <a:rPr lang="en-US" sz="1600" dirty="0"/>
              <a:t>Interest in a physical meeting soon?</a:t>
            </a:r>
          </a:p>
          <a:p>
            <a:pPr lvl="2"/>
            <a:r>
              <a:rPr lang="en-US" sz="1600" dirty="0"/>
              <a:t>Could be later in day to socialize afterward…our connections build our trust…Trust is the foundation of any great team.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3210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B6B68-B3A7-4141-9AA4-3D362E6FE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00400"/>
            <a:ext cx="8153400" cy="3200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65024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7412E-08F0-4915-B1BF-4D9463C20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Agenda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D2A6B7E-9AF2-42C9-83F4-D1C3D2F7F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  <a:p>
            <a:r>
              <a:rPr lang="en-US" altLang="en-US" dirty="0"/>
              <a:t>Make Connections</a:t>
            </a:r>
          </a:p>
          <a:p>
            <a:r>
              <a:rPr lang="en-US" altLang="en-US" dirty="0"/>
              <a:t>Discuss Strategic Planning Process</a:t>
            </a:r>
          </a:p>
          <a:p>
            <a:r>
              <a:rPr lang="en-US" altLang="en-US" dirty="0"/>
              <a:t>Define Planning Actions</a:t>
            </a:r>
          </a:p>
          <a:p>
            <a:r>
              <a:rPr lang="en-US" altLang="en-US" dirty="0"/>
              <a:t>Housekeeping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133977-6C05-41EE-9A2E-2F01D41620F9}"/>
              </a:ext>
            </a:extLst>
          </p:cNvPr>
          <p:cNvSpPr txBox="1"/>
          <p:nvPr/>
        </p:nvSpPr>
        <p:spPr>
          <a:xfrm>
            <a:off x="5779876" y="4701570"/>
            <a:ext cx="2983124" cy="15696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00000"/>
              </a:buClr>
              <a:buSzPct val="65000"/>
            </a:pPr>
            <a:r>
              <a:rPr lang="en-US" b="1" dirty="0">
                <a:latin typeface="+mn-lt"/>
                <a:cs typeface="+mn-cs"/>
              </a:rPr>
              <a:t>Success for Today</a:t>
            </a:r>
            <a:r>
              <a:rPr lang="en-US" dirty="0">
                <a:latin typeface="+mn-lt"/>
                <a:cs typeface="+mn-cs"/>
              </a:rPr>
              <a:t>: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" panose="05000000000000000000" pitchFamily="2" charset="2"/>
              <a:buChar char="l"/>
            </a:pPr>
            <a:r>
              <a:rPr lang="en-US" sz="2000" dirty="0">
                <a:latin typeface="+mn-lt"/>
                <a:cs typeface="+mn-cs"/>
              </a:rPr>
              <a:t>Connect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" panose="05000000000000000000" pitchFamily="2" charset="2"/>
              <a:buChar char="l"/>
            </a:pPr>
            <a:r>
              <a:rPr lang="en-US" sz="2000" dirty="0">
                <a:latin typeface="+mn-lt"/>
                <a:cs typeface="+mn-cs"/>
              </a:rPr>
              <a:t>Align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" panose="05000000000000000000" pitchFamily="2" charset="2"/>
              <a:buChar char="l"/>
            </a:pPr>
            <a:r>
              <a:rPr lang="en-US" sz="2000" dirty="0">
                <a:latin typeface="+mn-lt"/>
                <a:cs typeface="+mn-cs"/>
              </a:rPr>
              <a:t>Next Step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5AA6B-3B84-4C45-AA89-0C250BF86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2F116-6009-4EDF-BE03-9D7CA16E6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about yourself</a:t>
            </a:r>
          </a:p>
          <a:p>
            <a:pPr lvl="1"/>
            <a:r>
              <a:rPr lang="en-US" dirty="0"/>
              <a:t>CCC history and experience</a:t>
            </a:r>
          </a:p>
          <a:p>
            <a:pPr lvl="1"/>
            <a:r>
              <a:rPr lang="en-US" dirty="0"/>
              <a:t>Sports your child(ren) are affiliated with</a:t>
            </a:r>
          </a:p>
          <a:p>
            <a:pPr lvl="1"/>
            <a:r>
              <a:rPr lang="en-US" dirty="0"/>
              <a:t>Unique skills or passion for us to leverage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Why are you interested in being on the Board?</a:t>
            </a:r>
          </a:p>
        </p:txBody>
      </p:sp>
    </p:spTree>
    <p:extLst>
      <p:ext uri="{BB962C8B-B14F-4D97-AF65-F5344CB8AC3E}">
        <p14:creationId xmlns:p14="http://schemas.microsoft.com/office/powerpoint/2010/main" val="237374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524E8-CE99-425D-B576-D4E40A78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AF585-5E16-4F52-BA82-4650174A4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 Operating Plan (SOP) document review</a:t>
            </a:r>
          </a:p>
          <a:p>
            <a:pPr lvl="1"/>
            <a:r>
              <a:rPr lang="en-US" dirty="0"/>
              <a:t>Working, </a:t>
            </a:r>
            <a:r>
              <a:rPr lang="en-US" u="sng" dirty="0"/>
              <a:t>living</a:t>
            </a:r>
            <a:r>
              <a:rPr lang="en-US" dirty="0"/>
              <a:t> document to memorialize our plans, goals and introspections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Access documents on the temporary MABC website</a:t>
            </a:r>
          </a:p>
          <a:p>
            <a:pPr lvl="2"/>
            <a:r>
              <a:rPr lang="en-US" dirty="0">
                <a:hlinkClick r:id="rId2"/>
              </a:rPr>
              <a:t>https://www.ronhollis.net/marauders-athletic-booster-club/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Priorities Strategies Goals overview</a:t>
            </a:r>
          </a:p>
          <a:p>
            <a:pPr lvl="2"/>
            <a:r>
              <a:rPr lang="en-US" dirty="0"/>
              <a:t>See next slide</a:t>
            </a:r>
          </a:p>
        </p:txBody>
      </p:sp>
    </p:spTree>
    <p:extLst>
      <p:ext uri="{BB962C8B-B14F-4D97-AF65-F5344CB8AC3E}">
        <p14:creationId xmlns:p14="http://schemas.microsoft.com/office/powerpoint/2010/main" val="131389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35E56-DE3A-4815-BD40-A4068AB71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Priorities Strategies Goals (PSG)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E324B-51D6-4B1D-9026-97941684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Overview</a:t>
            </a:r>
          </a:p>
          <a:p>
            <a:pPr lvl="1"/>
            <a:r>
              <a:rPr lang="en-US" sz="1600" dirty="0"/>
              <a:t>PSG is a framework to allow teams to define Priorities for their functional areas. </a:t>
            </a:r>
          </a:p>
          <a:p>
            <a:pPr lvl="1"/>
            <a:r>
              <a:rPr lang="en-US" sz="1600" dirty="0"/>
              <a:t>Within each Priority, the team can easily define Goals for success to measure alignment of actions to Priorities</a:t>
            </a:r>
          </a:p>
          <a:p>
            <a:pPr lvl="1"/>
            <a:r>
              <a:rPr lang="en-US" sz="1600" dirty="0"/>
              <a:t>The Goals are achieved by a series of Strategies that are defined, executed and measured. The execution of the Strategies will achieve the Goals of the Priorities.</a:t>
            </a:r>
          </a:p>
          <a:p>
            <a:endParaRPr lang="en-US" sz="1600" dirty="0"/>
          </a:p>
          <a:p>
            <a:r>
              <a:rPr lang="en-US" sz="1600" dirty="0"/>
              <a:t>EXAMPLE</a:t>
            </a:r>
          </a:p>
          <a:p>
            <a:pPr lvl="1"/>
            <a:r>
              <a:rPr lang="en-US" sz="1400" dirty="0"/>
              <a:t>What is important for the booster club (Priority)?</a:t>
            </a:r>
          </a:p>
          <a:p>
            <a:pPr lvl="2"/>
            <a:r>
              <a:rPr lang="en-US" sz="1200" b="1" dirty="0"/>
              <a:t>Priority</a:t>
            </a:r>
            <a:r>
              <a:rPr lang="en-US" sz="1200" dirty="0"/>
              <a:t>: Generate Revenue (inflow dollars)</a:t>
            </a:r>
          </a:p>
          <a:p>
            <a:pPr lvl="3"/>
            <a:r>
              <a:rPr lang="en-US" sz="1100" dirty="0"/>
              <a:t>Why is this a priority?</a:t>
            </a:r>
          </a:p>
          <a:p>
            <a:pPr lvl="4"/>
            <a:r>
              <a:rPr lang="en-US" sz="1100" dirty="0"/>
              <a:t>Why: To provide financial power to invest in athletic programs</a:t>
            </a:r>
          </a:p>
          <a:p>
            <a:pPr lvl="1"/>
            <a:r>
              <a:rPr lang="en-US" sz="1400" dirty="0"/>
              <a:t>How do we know if we are achieving this Priority (Priority Goal)?</a:t>
            </a:r>
          </a:p>
          <a:p>
            <a:pPr lvl="2"/>
            <a:r>
              <a:rPr lang="en-US" sz="1200" b="1" dirty="0"/>
              <a:t>Goal</a:t>
            </a:r>
            <a:r>
              <a:rPr lang="en-US" sz="1200" dirty="0"/>
              <a:t>: Raise $100K by 12/31/21</a:t>
            </a:r>
          </a:p>
          <a:p>
            <a:pPr lvl="1"/>
            <a:r>
              <a:rPr lang="en-US" sz="1400" dirty="0"/>
              <a:t>How do we achieve the goal (Strategies)?</a:t>
            </a:r>
          </a:p>
          <a:p>
            <a:pPr lvl="2"/>
            <a:r>
              <a:rPr lang="en-US" sz="1200" b="1" dirty="0"/>
              <a:t>Strategies</a:t>
            </a:r>
            <a:r>
              <a:rPr lang="en-US" sz="1200" dirty="0"/>
              <a:t>: Execute Booster Membership Program</a:t>
            </a:r>
          </a:p>
          <a:p>
            <a:pPr lvl="3"/>
            <a:r>
              <a:rPr lang="en-US" sz="1100" b="1" dirty="0"/>
              <a:t>Strategy Goals</a:t>
            </a:r>
            <a:r>
              <a:rPr lang="en-US" sz="1100" dirty="0"/>
              <a:t>: Generate $30,000 by 12/31/21</a:t>
            </a:r>
          </a:p>
          <a:p>
            <a:pPr lvl="2"/>
            <a:r>
              <a:rPr lang="en-US" sz="1200" b="1" dirty="0"/>
              <a:t>Tactics</a:t>
            </a:r>
            <a:r>
              <a:rPr lang="en-US" sz="1200" dirty="0"/>
              <a:t>:</a:t>
            </a:r>
          </a:p>
          <a:p>
            <a:pPr lvl="3"/>
            <a:r>
              <a:rPr lang="en-US" sz="1100" dirty="0"/>
              <a:t>Develop program</a:t>
            </a:r>
          </a:p>
          <a:p>
            <a:pPr lvl="3"/>
            <a:r>
              <a:rPr lang="en-US" sz="1100" dirty="0"/>
              <a:t>Communicate program</a:t>
            </a:r>
          </a:p>
          <a:p>
            <a:pPr lvl="3"/>
            <a:endParaRPr lang="en-US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EE168-3B24-4D81-95E7-B588691D499D}"/>
              </a:ext>
            </a:extLst>
          </p:cNvPr>
          <p:cNvSpPr txBox="1"/>
          <p:nvPr/>
        </p:nvSpPr>
        <p:spPr>
          <a:xfrm>
            <a:off x="4686300" y="6074820"/>
            <a:ext cx="4211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  <a:latin typeface="+mj-lt"/>
              </a:rPr>
              <a:t>Strategies roll up to Priorities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  <a:latin typeface="+mj-lt"/>
              </a:rPr>
              <a:t>Priorities define overall Performance</a:t>
            </a:r>
          </a:p>
        </p:txBody>
      </p:sp>
    </p:spTree>
    <p:extLst>
      <p:ext uri="{BB962C8B-B14F-4D97-AF65-F5344CB8AC3E}">
        <p14:creationId xmlns:p14="http://schemas.microsoft.com/office/powerpoint/2010/main" val="621966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913C-12A1-4D07-952D-D0962D834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PSG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CD690-A4DD-4998-88D0-4678A78E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 defining the Priorities</a:t>
            </a:r>
          </a:p>
          <a:p>
            <a:r>
              <a:rPr lang="en-US" dirty="0"/>
              <a:t>Knowing what success looks like (SMART goals)</a:t>
            </a:r>
          </a:p>
          <a:p>
            <a:r>
              <a:rPr lang="en-US" dirty="0"/>
              <a:t>Tracking and communicating on the progress of strategies</a:t>
            </a:r>
          </a:p>
          <a:p>
            <a:pPr lvl="1"/>
            <a:r>
              <a:rPr lang="en-US" dirty="0"/>
              <a:t>Are they achieving the goal? If not, is it a strategy problem or an execution problem?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400" dirty="0"/>
              <a:t>If you are interested reading more:</a:t>
            </a:r>
          </a:p>
          <a:p>
            <a:pPr marL="457200" lvl="1" indent="0">
              <a:buNone/>
            </a:pPr>
            <a:r>
              <a:rPr lang="en-US" sz="1400" dirty="0"/>
              <a:t>The following website link has a whitepaper on applying PSG for PSG for Student Athletes. </a:t>
            </a:r>
          </a:p>
          <a:p>
            <a:pPr marL="457200" lvl="1" indent="0">
              <a:buNone/>
            </a:pPr>
            <a:r>
              <a:rPr lang="en-US" sz="1400" dirty="0">
                <a:hlinkClick r:id="rId2"/>
              </a:rPr>
              <a:t>https://www.ronhollis.net/performance-mgt-system-for-student-athletes/</a:t>
            </a:r>
            <a:endParaRPr lang="en-US" sz="14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44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CFCCE-92D4-4EB6-BBB6-8168686C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MABC Priorities (proposed)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5D04E-F6B6-49D0-81CC-B4CEBE817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685800" algn="l"/>
              </a:tabLst>
            </a:pPr>
            <a:r>
              <a:rPr lang="en-US" sz="1800" b="1" dirty="0">
                <a:effectLst/>
                <a:uFill>
                  <a:solidFill>
                    <a:srgbClr val="9E1B34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Generate Revenue (inflows of dollars)</a:t>
            </a:r>
            <a:endParaRPr lang="en-US" sz="1800" dirty="0">
              <a:effectLst/>
              <a:uFill>
                <a:solidFill>
                  <a:srgbClr val="9E1B34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685800" algn="l"/>
              </a:tabLst>
            </a:pPr>
            <a:r>
              <a:rPr lang="en-US" sz="1800" b="1" dirty="0">
                <a:effectLst/>
                <a:uFill>
                  <a:solidFill>
                    <a:srgbClr val="9E1B34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Drive an effective budget for athletic programs</a:t>
            </a:r>
            <a:endParaRPr lang="en-US" sz="1800" dirty="0">
              <a:effectLst/>
              <a:uFill>
                <a:solidFill>
                  <a:srgbClr val="9E1B34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685800" algn="l"/>
              </a:tabLst>
            </a:pPr>
            <a:r>
              <a:rPr lang="en-US" sz="1800" b="1" dirty="0">
                <a:effectLst/>
                <a:uFill>
                  <a:solidFill>
                    <a:srgbClr val="9E1B34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a community(students, parents, coaches alumni and businesses) for CCC athletics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685800" algn="l"/>
              </a:tabLst>
            </a:pPr>
            <a:r>
              <a:rPr lang="en-US" sz="1800" b="1" dirty="0">
                <a:effectLst/>
                <a:uFill>
                  <a:solidFill>
                    <a:srgbClr val="9E1B34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 and protect the CCC brand</a:t>
            </a:r>
            <a:endParaRPr lang="en-US" sz="1800" dirty="0">
              <a:effectLst/>
              <a:uFill>
                <a:solidFill>
                  <a:srgbClr val="9E1B34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685800" algn="l"/>
              </a:tabLst>
            </a:pPr>
            <a:r>
              <a:rPr lang="en-US" sz="1800" b="1" dirty="0">
                <a:effectLst/>
                <a:uFill>
                  <a:solidFill>
                    <a:srgbClr val="9E1B34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a sustainable Booster Board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685800" algn="l"/>
              </a:tabLst>
            </a:pPr>
            <a:endParaRPr lang="en-US" sz="1800" b="1" dirty="0">
              <a:uFill>
                <a:solidFill>
                  <a:srgbClr val="9E1B34"/>
                </a:solidFill>
              </a:u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685800" algn="l"/>
              </a:tabLst>
            </a:pPr>
            <a:endParaRPr lang="en-US" sz="1800" b="1" dirty="0">
              <a:uFill>
                <a:solidFill>
                  <a:srgbClr val="9E1B34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685800" algn="l"/>
              </a:tabLst>
            </a:pPr>
            <a:r>
              <a:rPr lang="en-US" sz="1800" b="1" dirty="0">
                <a:solidFill>
                  <a:schemeClr val="tx1"/>
                </a:solidFill>
                <a:uFill>
                  <a:solidFill>
                    <a:srgbClr val="9E1B34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near-term job is to finalize these Priorities and then define the </a:t>
            </a:r>
            <a:br>
              <a:rPr lang="en-US" sz="1800" b="1" dirty="0">
                <a:solidFill>
                  <a:schemeClr val="tx1"/>
                </a:solidFill>
                <a:uFill>
                  <a:solidFill>
                    <a:srgbClr val="9E1B34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tx1"/>
                </a:solidFill>
                <a:uFill>
                  <a:solidFill>
                    <a:srgbClr val="9E1B34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 and Goals for each of these</a:t>
            </a:r>
            <a:endParaRPr lang="en-US" sz="1800" b="1" dirty="0">
              <a:solidFill>
                <a:schemeClr val="tx1"/>
              </a:solidFill>
              <a:effectLst/>
              <a:uFill>
                <a:solidFill>
                  <a:srgbClr val="9E1B34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579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563DD-28C4-4C6B-9E6C-CECB0FE2F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8F0A3-3FB4-4369-930E-E5384FED7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Awaiting information from Gerdes:</a:t>
            </a:r>
          </a:p>
          <a:p>
            <a:pPr lvl="1"/>
            <a:r>
              <a:rPr lang="en-US" dirty="0"/>
              <a:t>Athletic Programs master list- </a:t>
            </a:r>
            <a:r>
              <a:rPr lang="en-US" b="1" dirty="0"/>
              <a:t>COMPLETE</a:t>
            </a:r>
          </a:p>
          <a:p>
            <a:pPr lvl="2"/>
            <a:r>
              <a:rPr lang="en-US" dirty="0"/>
              <a:t>List of all programs, coaches, contact info, etc.</a:t>
            </a:r>
          </a:p>
          <a:p>
            <a:pPr lvl="1"/>
            <a:r>
              <a:rPr lang="en-US" dirty="0"/>
              <a:t>Financial Information on the club</a:t>
            </a:r>
          </a:p>
          <a:p>
            <a:pPr lvl="2"/>
            <a:r>
              <a:rPr lang="en-US" dirty="0"/>
              <a:t>Inflows/outflows and assets</a:t>
            </a:r>
          </a:p>
          <a:p>
            <a:r>
              <a:rPr lang="en-US" dirty="0"/>
              <a:t>Define system to best communicate and track PSG</a:t>
            </a:r>
          </a:p>
          <a:p>
            <a:pPr lvl="1"/>
            <a:r>
              <a:rPr lang="en-US" dirty="0"/>
              <a:t>Excel Online? Trello? What software do you use?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58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BE858-3631-46B6-9596-A28647C54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E849F-DA42-4604-8245-8C86AAFF6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SOP document</a:t>
            </a:r>
          </a:p>
          <a:p>
            <a:pPr lvl="1"/>
            <a:r>
              <a:rPr lang="en-US" dirty="0"/>
              <a:t>Send comments to Ron </a:t>
            </a:r>
          </a:p>
          <a:p>
            <a:r>
              <a:rPr lang="en-US" dirty="0"/>
              <a:t>Brainstorm on Priorities to define Goals and Strategies</a:t>
            </a:r>
          </a:p>
          <a:p>
            <a:pPr lvl="1"/>
            <a:r>
              <a:rPr lang="en-US" dirty="0"/>
              <a:t>Finalize Priorities</a:t>
            </a:r>
          </a:p>
          <a:p>
            <a:pPr lvl="1"/>
            <a:r>
              <a:rPr lang="en-US" dirty="0"/>
              <a:t>Generate and assess Strategies</a:t>
            </a:r>
          </a:p>
          <a:p>
            <a:pPr lvl="1"/>
            <a:r>
              <a:rPr lang="en-US" dirty="0"/>
              <a:t>Finalize PSG for a near-term date</a:t>
            </a:r>
          </a:p>
          <a:p>
            <a:r>
              <a:rPr lang="en-US" dirty="0"/>
              <a:t>Work on identifying parents to represent each sport</a:t>
            </a:r>
          </a:p>
          <a:p>
            <a:r>
              <a:rPr lang="en-US" dirty="0"/>
              <a:t>Work the coach’s wish list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7339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006666"/>
    </a:dk2>
    <a:lt2>
      <a:srgbClr val="000000"/>
    </a:lt2>
    <a:accent1>
      <a:srgbClr val="993300"/>
    </a:accent1>
    <a:accent2>
      <a:srgbClr val="33CCCC"/>
    </a:accent2>
    <a:accent3>
      <a:srgbClr val="FFFFFF"/>
    </a:accent3>
    <a:accent4>
      <a:srgbClr val="002A56"/>
    </a:accent4>
    <a:accent5>
      <a:srgbClr val="CAADAA"/>
    </a:accent5>
    <a:accent6>
      <a:srgbClr val="2DB9B9"/>
    </a:accent6>
    <a:hlink>
      <a:srgbClr val="666699"/>
    </a:hlink>
    <a:folHlink>
      <a:srgbClr val="CC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2480</TotalTime>
  <Words>595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Capsules</vt:lpstr>
      <vt:lpstr>Marauders Athletic Booster Club (MABC) Leadership Kickoff Meeting</vt:lpstr>
      <vt:lpstr>Agenda</vt:lpstr>
      <vt:lpstr>Making Connections</vt:lpstr>
      <vt:lpstr>Strategic Planning</vt:lpstr>
      <vt:lpstr>Priorities Strategies Goals (PSG)</vt:lpstr>
      <vt:lpstr>Keys to PSG</vt:lpstr>
      <vt:lpstr>MABC Priorities (proposed)</vt:lpstr>
      <vt:lpstr>Open Actions</vt:lpstr>
      <vt:lpstr>Next Steps</vt:lpstr>
      <vt:lpstr>Housekeeping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Universities</dc:title>
  <dc:creator>mkhollis</dc:creator>
  <cp:lastModifiedBy>Ron Hollis</cp:lastModifiedBy>
  <cp:revision>231</cp:revision>
  <cp:lastPrinted>2021-10-20T13:03:58Z</cp:lastPrinted>
  <dcterms:created xsi:type="dcterms:W3CDTF">2003-04-30T20:23:45Z</dcterms:created>
  <dcterms:modified xsi:type="dcterms:W3CDTF">2021-10-21T15:52:42Z</dcterms:modified>
</cp:coreProperties>
</file>